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893" r:id="rId3"/>
    <p:sldId id="999" r:id="rId4"/>
    <p:sldId id="1017" r:id="rId5"/>
    <p:sldId id="1020" r:id="rId6"/>
    <p:sldId id="1022" r:id="rId7"/>
    <p:sldId id="1023" r:id="rId8"/>
    <p:sldId id="1019" r:id="rId9"/>
    <p:sldId id="1024" r:id="rId10"/>
    <p:sldId id="1028" r:id="rId11"/>
    <p:sldId id="1084" r:id="rId12"/>
    <p:sldId id="1046" r:id="rId13"/>
    <p:sldId id="1085" r:id="rId14"/>
    <p:sldId id="1061" r:id="rId15"/>
    <p:sldId id="1079" r:id="rId16"/>
    <p:sldId id="1093" r:id="rId17"/>
    <p:sldId id="1094" r:id="rId18"/>
    <p:sldId id="1095" r:id="rId19"/>
    <p:sldId id="1096" r:id="rId20"/>
    <p:sldId id="1098" r:id="rId21"/>
    <p:sldId id="1099" r:id="rId22"/>
    <p:sldId id="1100" r:id="rId23"/>
    <p:sldId id="1086" r:id="rId24"/>
    <p:sldId id="1052" r:id="rId25"/>
    <p:sldId id="1087" r:id="rId26"/>
    <p:sldId id="1021" r:id="rId27"/>
    <p:sldId id="1088" r:id="rId28"/>
    <p:sldId id="1090" r:id="rId29"/>
    <p:sldId id="1091" r:id="rId30"/>
    <p:sldId id="1092" r:id="rId31"/>
    <p:sldId id="1097" r:id="rId32"/>
    <p:sldId id="1101" r:id="rId33"/>
    <p:sldId id="1102" r:id="rId34"/>
    <p:sldId id="1103" r:id="rId35"/>
    <p:sldId id="1104" r:id="rId36"/>
  </p:sldIdLst>
  <p:sldSz cx="9144000" cy="6858000" type="screen4x3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Mustafi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4821"/>
    <a:srgbClr val="206A33"/>
    <a:srgbClr val="09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howGuides="1">
      <p:cViewPr varScale="1">
        <p:scale>
          <a:sx n="75" d="100"/>
          <a:sy n="75" d="100"/>
        </p:scale>
        <p:origin x="66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4" cy="49625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4" cy="49625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C72B141C-8C36-4B94-8B2D-AD6B7C3ECEC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4" cy="49625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428801"/>
            <a:ext cx="2946134" cy="49625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2EFECEC-5E2D-456E-A474-DFA1AB4E80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9E87A04A-1D79-4CE6-9FA4-7606F3ADCCA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5527F5C3-C9F5-40F2-8017-BC469BB51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0D98-67B8-4E26-A627-D95E4CF8B836}" type="datetimeFigureOut">
              <a:rPr lang="ru-RU" smtClean="0"/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 rot="19885710">
            <a:off x="323528" y="269033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0" b="1" i="1" dirty="0">
                <a:solidFill>
                  <a:schemeClr val="tx2">
                    <a:lumMod val="60000"/>
                    <a:lumOff val="40000"/>
                    <a:alpha val="14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@elvira__expert</a:t>
            </a:r>
            <a:endParaRPr lang="ru-RU" sz="9000" b="1" i="1" dirty="0">
              <a:solidFill>
                <a:schemeClr val="tx2">
                  <a:lumMod val="60000"/>
                  <a:lumOff val="40000"/>
                  <a:alpha val="14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19F0-4726-4784-BBD7-2F602B4A98C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docs.cntd.ru/document/1301373571#BQI0P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docs.cntd.ru/document/1301373571#7DG0K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docs.cntd.ru/document/1301373571#7DQ0K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docs.cntd.ru/document/1305729076?marker" TargetMode="Externa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fipi.ru/ege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www.consultant.ru/document/cons_doc_LAW_439909/029b63228390bf26543c0d111517c7d87a16fdfa/#dst100075" TargetMode="External"/><Relationship Id="rId2" Type="http://schemas.openxmlformats.org/officeDocument/2006/relationships/hyperlink" Target="https://www.consultant.ru/document/cons_doc_LAW_140174/95d9ecc180e13e58ff632723375f109b36986b8c/" TargetMode="External"/><Relationship Id="rId1" Type="http://schemas.openxmlformats.org/officeDocument/2006/relationships/hyperlink" Target="https://www.consultant.ru/document/cons_doc_LAW_140174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docs.cntd.ru/document/1301373572" TargetMode="Externa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docs.cntd.ru/document/1301373572#7DC0K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docs.cntd.ru/document/1301373572#7DC0K7" TargetMode="External"/><Relationship Id="rId2" Type="http://schemas.openxmlformats.org/officeDocument/2006/relationships/hyperlink" Target="https://docs.cntd.ru/document/1301373572#7DO0KD" TargetMode="External"/><Relationship Id="rId1" Type="http://schemas.openxmlformats.org/officeDocument/2006/relationships/hyperlink" Target="https://docs.cntd.ru/document/1301373572#7DG0K9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docs.cntd.ru/document/1301373572#7DC0K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consultant.ru/document/cons_doc_LAW_140174/95d9ecc180e13e58ff632723375f109b36986b8c/" TargetMode="External"/><Relationship Id="rId1" Type="http://schemas.openxmlformats.org/officeDocument/2006/relationships/hyperlink" Target="https://www.consultant.ru/document/cons_doc_LAW_140174/" TargetMode="Externa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fipi.ru/oge" TargetMode="Externa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hyperlink" Target="https://docs.cntd.ru/document/1301373571" TargetMode="External"/><Relationship Id="rId1" Type="http://schemas.openxmlformats.org/officeDocument/2006/relationships/hyperlink" Target="https://docs.cntd.ru/document/130137357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docs.cntd.ru/document/1301373571" TargetMode="Externa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docs.cntd.ru/document/1301373571#7DG0K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docs.cntd.ru/document/1301373571#7DK0KA" TargetMode="External"/><Relationship Id="rId1" Type="http://schemas.openxmlformats.org/officeDocument/2006/relationships/hyperlink" Target="https://docs.cntd.ru/document/1301373571#7DK0KB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/>
          <p:nvPr/>
        </p:nvSpPr>
        <p:spPr>
          <a:xfrm>
            <a:off x="7010400" y="871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516" y="205881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Государственная итоговая аттестация 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2026г.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47029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Аникеева Эльвира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Дамировна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квалификационной категории,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УР, 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общего образования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 rot="10800000">
            <a:off x="10083140" y="247173"/>
            <a:ext cx="5163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53756" y="292893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ВРЕМЯ ЭКЗАМЕНОВ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19810"/>
            <a:ext cx="7992888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ЕГЭ: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биологии, информатике, литературе, математике профильного уровня, физике составляет 3 часа 55 минут (235 минут);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истории, обществознанию, русскому языку, химии – 3 часа 30 минут (210 минут);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иностранным языкам (английский, испанский, немецкий, французский) (письменная часть) – 3 часа 10 минут (190 минут);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географии, иностранному языку (китайский) (письменная часть), математике базового уровня – 3 часа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(180 минут);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испанский, немецкий, французский) (устная часть) – 17 минут; по иностранному языку (китайский) (устная часть) – 14 минут.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021288"/>
            <a:ext cx="743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Дополнительную информацию по экзаменам смотрите </a:t>
            </a:r>
            <a:endParaRPr lang="ru-RU" b="1" i="1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в «Памятке для родителей»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/>
          <p:nvPr/>
        </p:nvSpPr>
        <p:spPr>
          <a:xfrm>
            <a:off x="7010400" y="871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5485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Государственная итоговая аттестация для обучающихся с ОВЗ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5373216"/>
            <a:ext cx="7776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800" b="1" i="1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 УКАЗАННЫМИ ДОКУМЕНТАМИ</a:t>
            </a:r>
            <a:endParaRPr lang="ru-RU" sz="1800" b="1" i="1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sz="1800" b="1" i="1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ПОДОЙТИ К </a:t>
            </a:r>
            <a:r>
              <a:rPr lang="ru-RU" b="1" i="1" u="sng" dirty="0">
                <a:solidFill>
                  <a:srgbClr val="444444"/>
                </a:solidFill>
                <a:latin typeface="Arial" panose="020B0604020202020204" pitchFamily="34" charset="0"/>
              </a:rPr>
              <a:t>ЗАВУЧУ</a:t>
            </a:r>
            <a:r>
              <a:rPr lang="ru-RU" sz="1800" b="1" i="1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ЛИЧНО, ВСЕ ВОПРОСЫ РЕШАЕМ В ИНДИВВИДУАЛЬНОМ ПОРЯДКЕ</a:t>
            </a:r>
            <a:endParaRPr lang="ru-RU" sz="1800" b="1" i="1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538" y="1340768"/>
            <a:ext cx="85329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ГИА по желанию проводится в форме ЕГЭ. При этом допускается сочетание форм проведения ГИА (ЕГЭ и ГВЭ).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Обучающиеся с ограниченными возможностями здоровья, экстерны с ограниченными возможностями здоровья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 подаче заявления предъявляют оригинал или заверенную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копию рекомендаций психолого-медико-педагогической комисси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(далее - ПМПК), а обучающиеся-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дети-инвалиды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инвалиды (в т.ч. экстерны)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оригинал или заверенную копию справки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подтверждающей факт установления инвалидности, выданной федеральным государственным учреждением медико-социальной экспертизы (далее - справка, подтверждающая инвалидность), а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также оригинал или заверенную копию рекомендаций ПМПК 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 случаях, установленных </a:t>
            </a:r>
            <a:r>
              <a:rPr lang="ru-RU" b="0" i="0" u="sng" dirty="0">
                <a:effectLst/>
                <a:latin typeface="Arial" panose="020B0604020202020204" pitchFamily="34" charset="0"/>
                <a:hlinkClick r:id="rId1"/>
              </a:rPr>
              <a:t>пунктом 60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444444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/>
          <p:nvPr/>
        </p:nvSpPr>
        <p:spPr>
          <a:xfrm>
            <a:off x="7010400" y="871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9765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Итоговое сочинение (изложение)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3898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Общая информация:</a:t>
            </a:r>
            <a:endParaRPr lang="ru-RU" sz="3200" b="1" dirty="0"/>
          </a:p>
          <a:p>
            <a:r>
              <a:rPr lang="ru-RU" sz="3200" dirty="0"/>
              <a:t>Результатом итогового сочинения является «зачет» – допуск к ГИА или «незачет».</a:t>
            </a:r>
            <a:endParaRPr lang="ru-RU" sz="3200" dirty="0"/>
          </a:p>
          <a:p>
            <a:pPr algn="ctr"/>
            <a:endParaRPr lang="ru-RU" sz="3200" i="1" dirty="0"/>
          </a:p>
          <a:p>
            <a:pPr algn="ctr"/>
            <a:r>
              <a:rPr lang="ru-RU" sz="3200" i="1" dirty="0"/>
              <a:t>При отрицательном результате есть возможность пересдачи.</a:t>
            </a:r>
            <a:endParaRPr lang="ru-RU" sz="3200" i="1" dirty="0"/>
          </a:p>
          <a:p>
            <a:endParaRPr lang="ru-RU" sz="3200" dirty="0"/>
          </a:p>
          <a:p>
            <a:r>
              <a:rPr lang="ru-RU" sz="3200" dirty="0"/>
              <a:t>Основная дата: 03.12.2025г.</a:t>
            </a:r>
            <a:endParaRPr lang="ru-RU" sz="3200" dirty="0"/>
          </a:p>
          <a:p>
            <a:r>
              <a:rPr lang="ru-RU" sz="3200" dirty="0"/>
              <a:t>Время написания: 3ч. 55 мин.</a:t>
            </a:r>
            <a:endParaRPr lang="ru-RU" sz="3200" dirty="0"/>
          </a:p>
          <a:p>
            <a:endParaRPr lang="ru-RU" sz="3200" dirty="0"/>
          </a:p>
          <a:p>
            <a:pPr algn="ctr"/>
            <a:r>
              <a:rPr lang="ru-RU" sz="3200" i="1" dirty="0"/>
              <a:t>Даты пересдачи: 4 февраля, 8 апреля 2026г. </a:t>
            </a:r>
            <a:endParaRPr lang="ru-RU" sz="3200" i="1" dirty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516" y="151029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ГИА-11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III. </a:t>
            </a:r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Итоговое сочинение (изложение)</a:t>
            </a:r>
            <a:endParaRPr lang="ru-RU" b="1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AutoShape 12"/>
          <p:cNvSpPr>
            <a:spLocks noChangeAspect="1" noChangeArrowheads="1"/>
          </p:cNvSpPr>
          <p:nvPr/>
        </p:nvSpPr>
        <p:spPr bwMode="auto">
          <a:xfrm>
            <a:off x="25230138" y="-98425"/>
            <a:ext cx="104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4" name="AutoShape 14"/>
          <p:cNvSpPr>
            <a:spLocks noChangeAspect="1" noChangeArrowheads="1"/>
          </p:cNvSpPr>
          <p:nvPr/>
        </p:nvSpPr>
        <p:spPr bwMode="auto">
          <a:xfrm>
            <a:off x="39730363" y="-98425"/>
            <a:ext cx="104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2"/>
          <p:cNvSpPr>
            <a:spLocks noChangeAspect="1" noChangeArrowheads="1"/>
          </p:cNvSpPr>
          <p:nvPr/>
        </p:nvSpPr>
        <p:spPr bwMode="auto">
          <a:xfrm rot="10800000">
            <a:off x="24701654" y="1485662"/>
            <a:ext cx="9373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2745" y="908720"/>
            <a:ext cx="867696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23. </a:t>
            </a:r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Заявления</a:t>
            </a:r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об участии в итоговом сочинении (изложении) подаются </a:t>
            </a:r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не позднее чем за две недели до начала проведения итогового сочинения</a:t>
            </a:r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(изложения):</a:t>
            </a:r>
            <a:endParaRPr lang="ru-RU" sz="16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b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1) лицами, указанными в </a:t>
            </a:r>
            <a:r>
              <a:rPr lang="ru-RU" sz="1600" b="0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  <a:hlinkClick r:id="rId1"/>
              </a:rPr>
              <a:t>пункте 7 Порядка</a:t>
            </a:r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(за исключением экстернов), - в образовательные организации, в которых указанные лица осваивают образовательные программы среднего общего образования;</a:t>
            </a:r>
            <a:endParaRPr lang="ru-RU" sz="16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ru-RU" sz="16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2) экстернами - в образовательные организации, выбранные экстернами для прохождения ГИА.</a:t>
            </a:r>
            <a:endParaRPr lang="ru-RU" sz="16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ru-RU" sz="16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Заявления</a:t>
            </a:r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об участии в итоговом сочинении (изложении) подаются лицами, указанными в </a:t>
            </a:r>
            <a:r>
              <a:rPr lang="ru-RU" sz="1600" b="0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  <a:hlinkClick r:id="rId1"/>
              </a:rPr>
              <a:t>пункте 7 Порядка</a:t>
            </a:r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лично</a:t>
            </a:r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при предъявлении документов, удостоверяющих личность, или </a:t>
            </a:r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их родителями </a:t>
            </a:r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(законными представителями) при предъявлении документов, удостоверяющих личность, или </a:t>
            </a:r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уполномоченными лицами </a:t>
            </a:r>
            <a:r>
              <a:rPr lang="ru-RU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 предъявлении документов, удостоверяющих личность, и доверенности.</a:t>
            </a:r>
            <a:endParaRPr lang="ru-RU" sz="16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ru-RU" sz="16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sz="16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Обучающиеся с ограниченными возможностями здоровья, экстерны с ограниченными возможностями здоровья при подаче заявлений об участии в итоговом сочинении (изложении) предъявляют оригинал или надлежащим образом заверенную копию рекомендаций ПМПК, а обучающиеся - дети-инвалиды и инвалиды, экстерны - дети-инвалиды и инвалиды - оригинал или надлежащим образом заверенную копию справки, подтверждающей инвалидность.</a:t>
            </a:r>
            <a:endParaRPr lang="ru-RU" sz="1600" b="0" i="1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0298" y="141761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ПОДАЧА ЗАЯВЛЕНИЙ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516" y="151029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ГИА-11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III. </a:t>
            </a:r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Итоговое сочинение (изложение)</a:t>
            </a:r>
            <a:endParaRPr lang="ru-RU" b="1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AutoShape 12"/>
          <p:cNvSpPr>
            <a:spLocks noChangeAspect="1" noChangeArrowheads="1"/>
          </p:cNvSpPr>
          <p:nvPr/>
        </p:nvSpPr>
        <p:spPr bwMode="auto">
          <a:xfrm>
            <a:off x="25230138" y="-98425"/>
            <a:ext cx="104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4" name="AutoShape 14"/>
          <p:cNvSpPr>
            <a:spLocks noChangeAspect="1" noChangeArrowheads="1"/>
          </p:cNvSpPr>
          <p:nvPr/>
        </p:nvSpPr>
        <p:spPr bwMode="auto">
          <a:xfrm>
            <a:off x="39730363" y="-98425"/>
            <a:ext cx="104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2"/>
          <p:cNvSpPr>
            <a:spLocks noChangeAspect="1" noChangeArrowheads="1"/>
          </p:cNvSpPr>
          <p:nvPr/>
        </p:nvSpPr>
        <p:spPr bwMode="auto">
          <a:xfrm rot="10800000">
            <a:off x="24701654" y="1485662"/>
            <a:ext cx="9373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824485"/>
            <a:ext cx="867696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29. Проверка итогового сочинения (изложения) участников итогового сочинения (изложения) осуществляется лицами, входящими в состав комиссии по проверке итогового сочинения (изложения), в соответствии с критериями оценивания итогового сочинения (изложения), разработанными Рособрнадзором.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Результатом проверки итогового сочинения (изложения) является "зачет" или "незачет".</a:t>
            </a:r>
            <a:endParaRPr lang="ru-RU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ru-RU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Проверка итогового сочинения (изложения) и обработка материалов итогового сочинения (изложения) должны завершиться в следующие сроки:</a:t>
            </a:r>
            <a:b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1) итоговое сочинение (изложение), проведенное в основную дату проведения итогового сочинения (изложения) и в первую среду февраля, - не позднее чем через двенадцать календарных дней с соответствующей даты проведения итогового сочинения (изложения);</a:t>
            </a:r>
            <a:b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2) итоговое сочинение (изложение), проведенное во вторую среду апреля, а также в дополнительную дату, определенную Рособрнадзором в соответствии с </a:t>
            </a:r>
            <a:r>
              <a:rPr lang="ru-RU" b="0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  <a:hlinkClick r:id="rId1"/>
              </a:rPr>
              <a:t>подпунктом 3 пункта 20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- не позднее чем через восемь календарных дней с даты проведения итогового сочинения (изложения).</a:t>
            </a:r>
            <a:endParaRPr lang="ru-RU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1" y="1110616"/>
            <a:ext cx="5112568" cy="551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67390" y="7028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hlinkClick r:id="rId2"/>
              </a:rPr>
              <a:t>https://docs.cntd.ru/document/1305729076?marker</a:t>
            </a:r>
            <a:r>
              <a:rPr lang="ru-RU" sz="1200" dirty="0"/>
              <a:t>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-108520" y="217247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Дополнительные дни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855" algn="just" fontAlgn="base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5. Дополнить пунктами 97_1-97_3 следующего содержания:</a:t>
            </a: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363855" algn="just" fontAlgn="base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"97_1. Участники ГИА вправе в дополнительные дни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по своему желанию один раз пересдать ЕГЭ по одному учебному предмету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по своему выбору из числа учебных предметов, сданных в текущем году (году сдачи экзамена), а также из числа учебных предметов, сданных в X классе в случае, установленном абзацем первым пункта 8 Порядка.</a:t>
            </a: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363855" algn="just" fontAlgn="base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В случае если участник ГИА изъявил желание в дополнительные дни пересдать ЕГЭ по математике, сданный в текущем году (году сдачи экзамена) или сданный в X классе в случае, установленном абзацем первым пункта 8 Порядка, участник ГИА вправе изменить сданный уровень ЕГЭ по математике.</a:t>
            </a: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751344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855" algn="just" fontAlgn="base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97_2. Участники ГИА, указанные в пункте 97_1 Порядка, подают в ГЭК заявления с указанием пересдаваемого учебного предмета ЕГЭ.</a:t>
            </a: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363855" algn="just" fontAlgn="base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В случае пересдачи участниками ГИА, указанными в абзаце втором пункта 97_1 Порядка, ЕГЭ по математике в заявлении указывается также уровень (базовый или профильный) пересдаваемого ЕГЭ по математике.</a:t>
            </a: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363855" algn="just" fontAlgn="base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Указанные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заявления подаются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участниками ГИА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не ранее шести рабочих дней и не позднее двух рабочих дней до дня экзамена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пересдаваемого в дополнительный день.</a:t>
            </a: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indent="363855" algn="just" fontAlgn="base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97_3. В случаях, установленных пунктом 97_1 Порядка,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предыдущий результат ЕГЭ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по пересдаваемому учебному предмету, полученный участником ГИА в текущем году (году сдачи экзамена) (полученный в X классе в случае, установленном абзацем первым пункта 8 Порядка),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аннулируется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 решением председателя ГЭК.".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834470"/>
            <a:ext cx="7416824" cy="573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628800"/>
            <a:ext cx="1858119" cy="346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999893" y="67973"/>
            <a:ext cx="194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https://fipi.ru/ege</a:t>
            </a:r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994" y="548680"/>
            <a:ext cx="8326012" cy="469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132" y="990899"/>
            <a:ext cx="87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sng" dirty="0">
                <a:solidFill>
                  <a:srgbClr val="FF9900"/>
                </a:solidFill>
                <a:effectLst/>
                <a:latin typeface="PT Sans" panose="020B0503020203020204" pitchFamily="34" charset="-52"/>
                <a:hlinkClick r:id="rId1"/>
              </a:rPr>
              <a:t>Федеральный закон от 29.12.2012 N 273-ФЗ "Об образовании в Российской Федерации" </a:t>
            </a:r>
            <a:endParaRPr lang="ru-RU" b="1" i="0" u="sng" dirty="0">
              <a:solidFill>
                <a:srgbClr val="FF9900"/>
              </a:solidFill>
              <a:effectLst/>
              <a:latin typeface="PT Sans" panose="020B0503020203020204" pitchFamily="34" charset="-52"/>
            </a:endParaRPr>
          </a:p>
          <a:p>
            <a:pPr algn="ctr"/>
            <a:r>
              <a:rPr lang="ru-RU" b="1" u="sng" dirty="0">
                <a:solidFill>
                  <a:srgbClr val="FF9900"/>
                </a:solidFill>
                <a:latin typeface="PT Sans" panose="020B0503020203020204" pitchFamily="34" charset="-52"/>
              </a:rPr>
              <a:t>Статья 59.</a:t>
            </a:r>
            <a:r>
              <a:rPr lang="ru-RU" dirty="0">
                <a:solidFill>
                  <a:srgbClr val="FF9900"/>
                </a:solidFill>
                <a:latin typeface="PT Sans" panose="020B0503020203020204" pitchFamily="34" charset="-52"/>
              </a:rPr>
              <a:t>  </a:t>
            </a:r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Итоговая аттестация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5526" y="1951672"/>
            <a:ext cx="85329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Итоговая аттестация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завершающая освоение основных образовательных программ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основного общего и среднего общего образования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основных профессиональных образовательных программ,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является обязательной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проводится в порядке и в форме, которые установлены образовательной организацией, если иное не установлено настоящим Федеральным законом.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-10640"/>
            <a:ext cx="4606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hlinkClick r:id="rId2"/>
              </a:rPr>
              <a:t>https://www.consultant.ru/document/cons_doc_LAW_140174/95d9ecc180e13e58ff632723375f109b36986b8c/</a:t>
            </a:r>
            <a:r>
              <a:rPr lang="ru-RU" sz="1600" dirty="0"/>
              <a:t>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06841" y="3928109"/>
            <a:ext cx="85525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Итоговая аттестация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завершающая освоение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имеющих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государственную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аккредитацию основных образовательных программ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является государственной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итоговой аттестацией. Государственная итоговая аттестация проводится государственными экзаменационными комиссиями 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 или образовательного стандарта.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6252" y="6135377"/>
            <a:ext cx="6527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392C69"/>
                </a:solidFill>
                <a:latin typeface="Times New Roman" panose="02020603050405020304" pitchFamily="18" charset="0"/>
              </a:rPr>
              <a:t>Об особенностях итоговой аттестации в организациях, осуществляющих образовательную деятельность, расположенных на территориях ДНР, ЛНР, Запорожской и Херсонской областей, см. 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ст. 5</a:t>
            </a:r>
            <a:r>
              <a:rPr lang="ru-RU" sz="1200" dirty="0">
                <a:solidFill>
                  <a:srgbClr val="392C69"/>
                </a:solidFill>
                <a:latin typeface="Times New Roman" panose="02020603050405020304" pitchFamily="18" charset="0"/>
              </a:rPr>
              <a:t> ФЗ от 17.02.2023 N 19-ФЗ.</a:t>
            </a:r>
            <a:endParaRPr lang="ru-RU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404664"/>
            <a:ext cx="8424936" cy="532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476672"/>
            <a:ext cx="7840169" cy="134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0" y="1700808"/>
            <a:ext cx="7868748" cy="219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620688"/>
            <a:ext cx="84969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>
                <a:latin typeface="Arial" panose="020B0604020202020204" pitchFamily="34" charset="0"/>
              </a:rPr>
              <a:t>Приказ министерства просвещения Российской Федерации, федеральной службы по надзору в сфере образования и науки </a:t>
            </a:r>
            <a:r>
              <a:rPr lang="ru-RU" sz="1600" i="0" dirty="0">
                <a:effectLst/>
                <a:latin typeface="Arial" panose="020B0604020202020204" pitchFamily="34" charset="0"/>
              </a:rPr>
              <a:t>от 4 апреля 2023 года N </a:t>
            </a:r>
            <a:r>
              <a:rPr lang="ru-RU" sz="1600" dirty="0">
                <a:latin typeface="Arial" panose="020B0604020202020204" pitchFamily="34" charset="0"/>
              </a:rPr>
              <a:t>232/551</a:t>
            </a:r>
            <a:endParaRPr lang="ru-RU" sz="1600" i="0" dirty="0"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sz="160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1600" b="1" i="0" dirty="0">
                <a:effectLst/>
                <a:latin typeface="Arial" panose="020B0604020202020204" pitchFamily="34" charset="0"/>
              </a:rPr>
              <a:t> «Об утверждении 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sz="1600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1962466"/>
            <a:ext cx="5041332" cy="468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6895" y="2694740"/>
            <a:ext cx="460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https://docs.cntd.ru/document/1301373572</a:t>
            </a:r>
            <a:r>
              <a:rPr lang="ru-RU" sz="1600" dirty="0"/>
              <a:t> 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8620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ГИА -9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524" y="313162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7524" y="313162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 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II. Формы проведения ГИА и участники ГИА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205" y="1268760"/>
            <a:ext cx="86056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7. К ГИА 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допускаются</a:t>
            </a:r>
            <a:r>
              <a:rPr lang="ru-RU" sz="2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лица, указанные в </a:t>
            </a:r>
            <a:r>
              <a:rPr lang="ru-RU" sz="2800" b="0" i="0" u="sng" dirty="0">
                <a:effectLst/>
                <a:latin typeface="Arial" panose="020B0604020202020204" pitchFamily="34" charset="0"/>
                <a:hlinkClick r:id="rId1"/>
              </a:rPr>
              <a:t>пункте 6 Порядка</a:t>
            </a:r>
            <a:r>
              <a:rPr lang="ru-RU" sz="2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(за исключением экстернов):</a:t>
            </a:r>
            <a:endParaRPr lang="ru-RU" sz="28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не имеющие академической задолженности, </a:t>
            </a:r>
            <a:endParaRPr lang="ru-RU" sz="2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удовлетворительных), </a:t>
            </a:r>
            <a:endParaRPr lang="ru-RU" sz="2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а также имеющие результат "зачет" за итоговое собеседование по русскому языку.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50298" y="141761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ДОПУСК К ЭКЗАМЕНАМ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524" y="313162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7524" y="313162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 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II. Формы проведения ГИА и участники ГИА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874" y="1052736"/>
            <a:ext cx="860560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8. ГИА в форме ОГЭ и (или) ГВЭ включает в себя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четыре экзамена 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 следующим учебным предметам: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ru-RU" u="sng" dirty="0">
                <a:solidFill>
                  <a:srgbClr val="444444"/>
                </a:solidFill>
                <a:latin typeface="Arial" panose="020B0604020202020204" pitchFamily="34" charset="0"/>
              </a:rPr>
              <a:t>Обязательные: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русский язык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математика.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r>
              <a:rPr lang="ru-RU" u="sng" dirty="0">
                <a:solidFill>
                  <a:srgbClr val="444444"/>
                </a:solidFill>
                <a:latin typeface="Arial" panose="020B0604020202020204" pitchFamily="34" charset="0"/>
              </a:rPr>
              <a:t>Учебные предметы </a:t>
            </a:r>
            <a:r>
              <a:rPr lang="ru-RU" b="0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 выбору: </a:t>
            </a:r>
            <a:endParaRPr lang="ru-RU" b="0" i="0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биология,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география,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иностранные языки (английский, французский, немецкий и испанский),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информатика,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история,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литература,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обществознание,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физика,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химия,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родной язык и (или) родная литература (если изучали).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488" y="4005064"/>
            <a:ext cx="40324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effectLst/>
                <a:latin typeface="Arial" panose="020B0604020202020204" pitchFamily="34" charset="0"/>
              </a:rPr>
              <a:t>Для участников ГИА с </a:t>
            </a:r>
            <a:r>
              <a:rPr lang="ru-R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ограниченными возможностями здоровья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, участников ГИА - </a:t>
            </a:r>
            <a:r>
              <a:rPr lang="ru-R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детей-инвалидов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и </a:t>
            </a:r>
            <a:r>
              <a:rPr lang="ru-R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инвалидов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ГИА </a:t>
            </a:r>
            <a:r>
              <a:rPr lang="ru-R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 их желанию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проводится только по обязательным учебным предметам (далее - участники ГИА, проходящие ГИА </a:t>
            </a:r>
            <a:r>
              <a:rPr lang="ru-R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только по обязательным 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учебным предметам).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50298" y="141761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ПЕРЕЧЕНЬ ЭКЗАМЕНОВ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524" y="313162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7524" y="313162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 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II. Формы проведения ГИА и участники ГИА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526" y="1376189"/>
            <a:ext cx="853294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12.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Заявления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с указанием учебных предметов, форм (формы) ГИА (для лиц, указанных в </a:t>
            </a:r>
            <a:r>
              <a:rPr lang="ru-RU" b="0" i="0" u="sng" dirty="0">
                <a:effectLst/>
                <a:latin typeface="Arial" panose="020B0604020202020204" pitchFamily="34" charset="0"/>
                <a:hlinkClick r:id="rId1"/>
              </a:rPr>
              <a:t>подпункте 2 пункта 6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), языка, на котором планируется сдавать экзамены (в случае, установленном </a:t>
            </a:r>
            <a:r>
              <a:rPr lang="ru-RU" b="0" i="0" u="sng" dirty="0">
                <a:effectLst/>
                <a:latin typeface="Arial" panose="020B0604020202020204" pitchFamily="34" charset="0"/>
                <a:hlinkClick r:id="rId2"/>
              </a:rPr>
              <a:t>пунктом 9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), а также сроков участия в ГИА (далее - заявления об участии в ГИА) подаются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до 1 марта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включительно: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534" y="3778968"/>
            <a:ext cx="83889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AutoNum type="arabicParenR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лицами, указанными в </a:t>
            </a:r>
            <a:r>
              <a:rPr lang="ru-RU" b="0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  <a:hlinkClick r:id="rId3"/>
              </a:rPr>
              <a:t>пункте 6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(за исключением экстернов),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-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 образовательные организации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в которых указанные лица осваивают образовательные программы основного общего образования;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fontAlgn="base">
              <a:buFontTx/>
              <a:buChar char="-"/>
            </a:pP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sz="1800" b="1" i="1" u="sng" dirty="0">
                <a:solidFill>
                  <a:srgbClr val="444444"/>
                </a:solidFill>
                <a:latin typeface="Arial" panose="020B0604020202020204" pitchFamily="34" charset="0"/>
              </a:rPr>
              <a:t>ЗАПОЛНЯЕМ ВМЕСТЕ. БУДЕТ ОРГАНИЗОВАН КЛАССНЫЙ ЧАС С ЗАВУЧЕМ.</a:t>
            </a:r>
            <a:endParaRPr lang="ru-RU" sz="1800" b="1" i="1" u="sng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 fontAlgn="base"/>
            <a:endParaRPr lang="ru-RU" sz="1800" b="1" i="1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sz="1800" b="1" i="1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 ОТСУТСТВИИ В УКАЗАННЫЙ В РАСПИСАНИИ ДЕНЬ </a:t>
            </a:r>
            <a:endParaRPr lang="ru-RU" sz="1800" b="1" i="1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sz="1800" b="1" i="1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ПОДОЙТИ К ЗАВУЧУ ЛИЧНО</a:t>
            </a:r>
            <a:endParaRPr lang="ru-RU" sz="1800" b="1" i="1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298" y="141761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ПОДАЧА ЗАЯВЛЕНИЙ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524" y="313162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7524" y="313162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 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IV. </a:t>
            </a:r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Организация проведения ГИА</a:t>
            </a:r>
            <a:endParaRPr lang="ru-RU" b="1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 rot="10800000">
            <a:off x="10083140" y="247173"/>
            <a:ext cx="5163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1052736"/>
            <a:ext cx="3312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ГИА проводится в досрочный, основной и дополнительный периоды. В каждом из периодов проведения ГИА предусматриваются резервные сроки.</a:t>
            </a:r>
            <a:endParaRPr lang="ru-RU" sz="10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26427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ДАТЫ ЭКЗАМЕНОВ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5064" y="5301208"/>
            <a:ext cx="6795408" cy="133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ОГЭ по всем учебным предметам начинается в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местному времени.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1251" y="773296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FF0000"/>
                </a:solidFill>
              </a:rPr>
              <a:t>ПРОЕКТ </a:t>
            </a:r>
            <a:endParaRPr lang="ru-RU" sz="2200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092" y="1999042"/>
            <a:ext cx="848781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</a:rPr>
              <a:t>ОСНОВНОЙ ЭТАП:</a:t>
            </a:r>
            <a:endParaRPr lang="ru-RU" sz="1600" dirty="0">
              <a:latin typeface="Times New Roman" panose="02020603050405020304" pitchFamily="18" charset="0"/>
            </a:endParaRPr>
          </a:p>
          <a:p>
            <a:pPr marL="171450" indent="-1714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2 июня (вторник) – математика;</a:t>
            </a:r>
            <a:endParaRPr lang="ru-RU" sz="1600" dirty="0"/>
          </a:p>
          <a:p>
            <a:pPr marL="171450" indent="-1714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5 июня (пятница) – по всем учебным предметам (кроме русского языка 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и математики);</a:t>
            </a:r>
            <a:endParaRPr lang="ru-RU" sz="1600" dirty="0"/>
          </a:p>
          <a:p>
            <a:pPr marL="171450" indent="-1714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6 июня (суббота) – иностранные языки (английский, испанский, немецкий, французский), информатика;</a:t>
            </a:r>
            <a:endParaRPr lang="ru-RU" sz="1600" dirty="0"/>
          </a:p>
          <a:p>
            <a:pPr marL="171450" indent="-1714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9 июня (вторник) – русский язык;</a:t>
            </a:r>
            <a:endParaRPr lang="ru-RU" sz="1600" dirty="0"/>
          </a:p>
          <a:p>
            <a:pPr marL="171450" indent="-1714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16 июня (вторник) – по всем учебным предметам (кроме русского языка 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и математики);</a:t>
            </a:r>
            <a:endParaRPr lang="ru-RU" sz="1600" dirty="0"/>
          </a:p>
          <a:p>
            <a:pPr marL="171450" indent="-1714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</a:rPr>
              <a:t>19 июня (пятница) – по всем учебным предметам (кроме русского языка 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и математики).</a:t>
            </a:r>
            <a:endParaRPr lang="ru-RU" sz="16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6707" y="1130599"/>
            <a:ext cx="3221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Основной этап. Для других категорий участников ГИА смотрим в Приказе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 rot="10800000">
            <a:off x="10083140" y="247173"/>
            <a:ext cx="5163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53756" y="292893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ВРЕМЯ ЭКЗАМЕНОВ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19810"/>
            <a:ext cx="7992888" cy="44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литературе, математике, русскому языку составляет 3 часа 55 минут (235 минут);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истории, обществознанию, физике, химии – 3 часа (180 минут);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биологии, географии, информатике – 2 часа 30 минут (150 минут);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испанский, немецкий, французский) (письменная часть) – 2 часа (120 минут);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испанский, немецкий, французский) (устная часть) – 15 минут.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021288"/>
            <a:ext cx="743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Дополнительную информацию по экзаменам смотрите </a:t>
            </a:r>
            <a:endParaRPr lang="ru-RU" b="1" i="1" dirty="0">
              <a:solidFill>
                <a:srgbClr val="FF0000"/>
              </a:solidFill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в «Памятке для родителей»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/>
          <p:nvPr/>
        </p:nvSpPr>
        <p:spPr>
          <a:xfrm>
            <a:off x="7010400" y="871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9765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Итоговое собеседование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00815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Общая информация:</a:t>
            </a:r>
            <a:endParaRPr lang="ru-RU" sz="3200" b="1" dirty="0"/>
          </a:p>
          <a:p>
            <a:r>
              <a:rPr lang="ru-RU" sz="3200" dirty="0"/>
              <a:t>Результатом итогового собеседования является «зачет» – допуск к ГИА или «незачет».</a:t>
            </a:r>
            <a:endParaRPr lang="ru-RU" sz="3200" dirty="0"/>
          </a:p>
          <a:p>
            <a:pPr algn="ctr"/>
            <a:endParaRPr lang="ru-RU" sz="3200" i="1" dirty="0"/>
          </a:p>
          <a:p>
            <a:pPr algn="ctr"/>
            <a:r>
              <a:rPr lang="ru-RU" sz="3200" i="1" dirty="0"/>
              <a:t>При отрицательном результате есть возможность пересдачи.</a:t>
            </a:r>
            <a:endParaRPr lang="ru-RU" sz="3200" i="1" dirty="0"/>
          </a:p>
          <a:p>
            <a:endParaRPr lang="ru-RU" sz="3200" dirty="0"/>
          </a:p>
          <a:p>
            <a:r>
              <a:rPr lang="ru-RU" sz="3200" dirty="0"/>
              <a:t>Основная дата: 11.02.2026г.</a:t>
            </a:r>
            <a:endParaRPr lang="ru-RU" sz="3200" dirty="0"/>
          </a:p>
          <a:p>
            <a:r>
              <a:rPr lang="ru-RU" sz="3200" dirty="0"/>
              <a:t>Время написания: 15 мин.</a:t>
            </a:r>
            <a:endParaRPr lang="ru-RU" sz="3200" dirty="0"/>
          </a:p>
          <a:p>
            <a:endParaRPr lang="ru-RU" sz="3200" dirty="0"/>
          </a:p>
          <a:p>
            <a:pPr algn="ctr"/>
            <a:r>
              <a:rPr lang="ru-RU" sz="2800" i="1" dirty="0"/>
              <a:t>Даты пересдачи: 11 марта, 20 апреля 2026г. </a:t>
            </a:r>
            <a:endParaRPr lang="ru-RU" sz="2800" i="1" dirty="0"/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524" y="313162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7524" y="313162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ГИА-9 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III. Итоговое собеседование</a:t>
            </a:r>
            <a:endParaRPr lang="ru-RU" b="1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526" y="1233360"/>
            <a:ext cx="86769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18. Итоговое собеседование проводится для лиц, указанных в </a:t>
            </a:r>
            <a:r>
              <a:rPr lang="ru-RU" sz="2400" b="0" i="0" u="sng" dirty="0">
                <a:effectLst/>
                <a:latin typeface="Arial" panose="020B0604020202020204" pitchFamily="34" charset="0"/>
                <a:hlinkClick r:id="rId1"/>
              </a:rPr>
              <a:t>пункте 6 Порядка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во вторую среду февраля 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(далее - основная дата проведения итогового собеседования).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932" y="3864849"/>
            <a:ext cx="84609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19.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Заявления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об участии в итоговом собеседовании подаются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не позднее чем за две недели до начала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проведения итогового собеседования:</a:t>
            </a:r>
            <a:b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1) лицами, указанными в </a:t>
            </a:r>
            <a:r>
              <a:rPr lang="ru-RU" b="0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  <a:hlinkClick r:id="rId1"/>
              </a:rPr>
              <a:t>пункте 6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(за исключением экстернов), - в образовательные организации, в которых указанные лица осваивают образовательные программы основного общего образования;</a:t>
            </a:r>
            <a:b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2) экстернами - в образовательные организации, выбранные экстернами для прохождения ГИА.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2559" y="2803020"/>
            <a:ext cx="2629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дополнительные даты: во вторую рабочую среду марта и третий понедельник апреля,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132" y="990899"/>
            <a:ext cx="871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sng" dirty="0">
                <a:solidFill>
                  <a:srgbClr val="FF9900"/>
                </a:solidFill>
                <a:effectLst/>
                <a:latin typeface="PT Sans" panose="020B0503020203020204" pitchFamily="34" charset="-52"/>
                <a:hlinkClick r:id="rId1"/>
              </a:rPr>
              <a:t>Федеральный закон от 29.12.2012 N 273-ФЗ "Об образовании в Российской Федерации"</a:t>
            </a:r>
            <a:endParaRPr lang="ru-RU" b="1" i="0" u="sng" dirty="0">
              <a:solidFill>
                <a:srgbClr val="FF9900"/>
              </a:solidFill>
              <a:effectLst/>
              <a:latin typeface="PT Sans" panose="020B0503020203020204" pitchFamily="34" charset="-52"/>
            </a:endParaRPr>
          </a:p>
          <a:p>
            <a:pPr algn="ctr"/>
            <a:r>
              <a:rPr lang="ru-RU" b="1" u="sng" dirty="0">
                <a:solidFill>
                  <a:srgbClr val="FF9900"/>
                </a:solidFill>
                <a:latin typeface="PT Sans" panose="020B0503020203020204" pitchFamily="34" charset="-52"/>
              </a:rPr>
              <a:t>Статья 59.</a:t>
            </a:r>
            <a:r>
              <a:rPr lang="ru-RU" dirty="0">
                <a:solidFill>
                  <a:srgbClr val="FF9900"/>
                </a:solidFill>
                <a:latin typeface="PT Sans" panose="020B0503020203020204" pitchFamily="34" charset="-52"/>
              </a:rPr>
              <a:t>  </a:t>
            </a:r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Итоговая аттестация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-10640"/>
            <a:ext cx="4606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hlinkClick r:id="rId2"/>
              </a:rPr>
              <a:t>https://www.consultant.ru/document/cons_doc_LAW_140174/95d9ecc180e13e58ff632723375f109b36986b8c/</a:t>
            </a:r>
            <a:r>
              <a:rPr lang="ru-RU" sz="1600" dirty="0"/>
              <a:t>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125453"/>
            <a:ext cx="8352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К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государственной итоговой аттестации допускается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обучающийся,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 имеющий академической задолженности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в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полном объеме выполнивший учебный план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или индивидуальный учебный план, если иное не установлено порядком проведения государственной итоговой аттестации по соответствующим образовательным программам.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221088"/>
            <a:ext cx="8352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Обучающиеся,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 прошедшие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государственной итоговой аттестации или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получившие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государственной итоговой аттестации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неудовлетворительные результаты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вправе пройти государственную итоговую аттестацию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 сроки, определяемые порядком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проведения государственной итоговой аттестации по соответствующим образовательным программам.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980728"/>
            <a:ext cx="6937055" cy="5681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957" r="5020" b="4015"/>
          <a:stretch>
            <a:fillRect/>
          </a:stretch>
        </p:blipFill>
        <p:spPr>
          <a:xfrm>
            <a:off x="6660233" y="1556792"/>
            <a:ext cx="1966718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948264" y="156607"/>
            <a:ext cx="1948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https://fipi.ru/oge</a:t>
            </a:r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476672"/>
            <a:ext cx="8280920" cy="437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523470"/>
            <a:ext cx="8047620" cy="348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5" y="466312"/>
            <a:ext cx="8173555" cy="361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552" y="398857"/>
            <a:ext cx="7969830" cy="360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524" y="313162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Государственная итоговая аттестация</a:t>
            </a:r>
            <a:endParaRPr lang="ru-RU" dirty="0"/>
          </a:p>
        </p:txBody>
      </p:sp>
      <p:sp>
        <p:nvSpPr>
          <p:cNvPr id="2" name="Стрелка: вниз 1"/>
          <p:cNvSpPr/>
          <p:nvPr/>
        </p:nvSpPr>
        <p:spPr>
          <a:xfrm>
            <a:off x="2123728" y="836712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низ 2"/>
          <p:cNvSpPr/>
          <p:nvPr/>
        </p:nvSpPr>
        <p:spPr>
          <a:xfrm>
            <a:off x="6363816" y="836712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95636" y="1469157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35724" y="1469157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03648" y="142968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9 класс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736" y="147169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11 класс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4243738"/>
            <a:ext cx="430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1"/>
              </a:rPr>
              <a:t>https://docs.cntd.ru/document/1301373572</a:t>
            </a:r>
            <a:r>
              <a:rPr lang="ru-RU" sz="1600" dirty="0"/>
              <a:t>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498624" y="4243738"/>
            <a:ext cx="4785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https://docs.cntd.ru/document/1301373571</a:t>
            </a:r>
            <a:r>
              <a:rPr lang="ru-RU" sz="1600" dirty="0"/>
              <a:t> 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83496" y="4878618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91508" y="483914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ГВЭ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540" y="5483941"/>
            <a:ext cx="828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0000"/>
                </a:solidFill>
                <a:effectLst/>
                <a:latin typeface="Futura"/>
              </a:rPr>
              <a:t>Государственный выпускной экзамен по образовательным программам среднего общего образования или основного общего образования для определенных категорий лиц.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3" y="2054011"/>
            <a:ext cx="4188202" cy="222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889" y="2054010"/>
            <a:ext cx="4398153" cy="221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620688"/>
            <a:ext cx="84969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>
                <a:latin typeface="Arial" panose="020B0604020202020204" pitchFamily="34" charset="0"/>
              </a:rPr>
              <a:t>Приказ министерства просвещения Российской Федерации, федеральной службы по надзору в сфере образования и науки </a:t>
            </a:r>
            <a:r>
              <a:rPr lang="ru-RU" sz="1600" i="0" dirty="0">
                <a:effectLst/>
                <a:latin typeface="Arial" panose="020B0604020202020204" pitchFamily="34" charset="0"/>
              </a:rPr>
              <a:t>от 4 апреля 2023 года N 233/552</a:t>
            </a:r>
            <a:endParaRPr lang="ru-RU" sz="1600" i="0" dirty="0"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sz="160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1600" b="1" i="0" dirty="0">
                <a:effectLst/>
                <a:latin typeface="Arial" panose="020B0604020202020204" pitchFamily="34" charset="0"/>
              </a:rPr>
              <a:t> «Об утверждении Порядка проведения государственной итоговой аттестации по образовательным программам среднего общего образования»</a:t>
            </a:r>
            <a:endParaRPr lang="ru-RU" sz="1600" b="1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8620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ГИА -11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1772815"/>
            <a:ext cx="4176464" cy="4879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2420888"/>
            <a:ext cx="4600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https://docs.cntd.ru/document/1301373571</a:t>
            </a:r>
            <a:r>
              <a:rPr lang="ru-RU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28" y="902872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ГИА-11 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II. Формы проведения ГИА и участники ГИА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84185" y="1940982"/>
            <a:ext cx="856895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sz="2400" dirty="0"/>
              <a:t>8. </a:t>
            </a:r>
            <a:r>
              <a:rPr lang="ru-RU" sz="2400" b="0" i="0" dirty="0">
                <a:solidFill>
                  <a:srgbClr val="444444"/>
                </a:solidFill>
                <a:effectLst/>
              </a:rPr>
              <a:t>К ГИА допускаются лица, указанные в </a:t>
            </a:r>
            <a:r>
              <a:rPr lang="ru-RU" sz="2400" b="0" i="0" u="sng" dirty="0">
                <a:effectLst/>
                <a:hlinkClick r:id="rId1"/>
              </a:rPr>
              <a:t>пункте 7 Порядка</a:t>
            </a:r>
            <a:r>
              <a:rPr lang="ru-RU" sz="2400" b="0" i="0" dirty="0">
                <a:solidFill>
                  <a:srgbClr val="444444"/>
                </a:solidFill>
                <a:effectLst/>
              </a:rPr>
              <a:t> (за исключением экстернов), </a:t>
            </a:r>
            <a:endParaRPr lang="ru-RU" sz="2400" b="0" i="0" dirty="0">
              <a:solidFill>
                <a:srgbClr val="444444"/>
              </a:solidFill>
              <a:effectLst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FF0000"/>
                </a:solidFill>
                <a:effectLst/>
              </a:rPr>
              <a:t>не имеющие академической задолженности</a:t>
            </a:r>
            <a:r>
              <a:rPr lang="ru-RU" sz="2400" b="0" i="0" dirty="0">
                <a:solidFill>
                  <a:srgbClr val="444444"/>
                </a:solidFill>
                <a:effectLst/>
              </a:rPr>
              <a:t>, </a:t>
            </a:r>
            <a:endParaRPr lang="ru-RU" sz="2400" b="0" i="0" dirty="0">
              <a:solidFill>
                <a:srgbClr val="444444"/>
              </a:solidFill>
              <a:effectLst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FF0000"/>
                </a:solidFill>
                <a:effectLst/>
              </a:rPr>
              <a:t>в полном объеме выполнившие учебный план </a:t>
            </a:r>
            <a:r>
              <a:rPr lang="ru-RU" sz="2400" b="0" i="0" dirty="0">
                <a:solidFill>
                  <a:srgbClr val="444444"/>
                </a:solidFill>
                <a:effectLst/>
              </a:rPr>
              <a:t>или индивидуальный учебный план (имеющие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удовлетворительных), </a:t>
            </a:r>
            <a:endParaRPr lang="ru-RU" sz="2400" b="0" i="0" dirty="0">
              <a:solidFill>
                <a:srgbClr val="444444"/>
              </a:solidFill>
              <a:effectLst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444444"/>
                </a:solidFill>
                <a:effectLst/>
              </a:rPr>
              <a:t>а также имеющие результат </a:t>
            </a:r>
            <a:r>
              <a:rPr lang="ru-RU" sz="2400" b="0" i="0" dirty="0">
                <a:solidFill>
                  <a:srgbClr val="FF0000"/>
                </a:solidFill>
                <a:effectLst/>
              </a:rPr>
              <a:t>"зачет" за итоговое сочинение </a:t>
            </a:r>
            <a:r>
              <a:rPr lang="ru-RU" sz="2400" b="0" i="0" dirty="0">
                <a:solidFill>
                  <a:srgbClr val="444444"/>
                </a:solidFill>
                <a:effectLst/>
              </a:rPr>
              <a:t>(изложение)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 rot="10800000">
            <a:off x="20410571" y="280434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0298" y="141761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ДОПУСК К ЭКЗАМЕНАМ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74" y="260648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ГИА-11 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II. Формы проведения ГИА и участники ГИА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874" y="1052736"/>
            <a:ext cx="86056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9. ГИА проводится: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ru-RU" u="sng" dirty="0">
                <a:solidFill>
                  <a:srgbClr val="444444"/>
                </a:solidFill>
                <a:latin typeface="Arial" panose="020B0604020202020204" pitchFamily="34" charset="0"/>
              </a:rPr>
              <a:t>Обязательные: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русский язык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математика (базового и профильного уровней) </a:t>
            </a:r>
            <a:r>
              <a:rPr lang="ru-RU" sz="14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(п.56.Участники ГИА, получившие неудовлетворительный результат на ЕГЭ по математике, вправе изменить выбранный ими ранее уровень ЕГЭ по математике для повторного участия в ЕГЭ в резервные сроки).</a:t>
            </a:r>
            <a:endParaRPr lang="ru-RU" sz="1400" b="0" i="1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r>
              <a:rPr lang="ru-RU" u="sng" dirty="0">
                <a:solidFill>
                  <a:srgbClr val="444444"/>
                </a:solidFill>
                <a:latin typeface="Arial" panose="020B0604020202020204" pitchFamily="34" charset="0"/>
              </a:rPr>
              <a:t>Э</a:t>
            </a:r>
            <a:r>
              <a:rPr lang="ru-RU" b="0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кзамены на добровольной основе (для поступления в вузы): </a:t>
            </a:r>
            <a:endParaRPr lang="ru-RU" b="0" i="0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биология,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география,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иностранные языки (английский, немецкий, французский, испанский и китайский),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информатика,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история,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литература,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обществознание, 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физика,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химия,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444444"/>
                </a:solidFill>
                <a:latin typeface="Arial" panose="020B0604020202020204" pitchFamily="34" charset="0"/>
              </a:rPr>
              <a:t>родной язык и (или) родная литература.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950298" y="141761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ПЕРЕЧЕНЬ ЭКЗАМЕНОВ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70" y="322622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ГИА-11 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II. Формы проведения ГИА и участники ГИА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7524" y="1124744"/>
            <a:ext cx="85329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12.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Заявления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с указанием выбранных учебных предметов, уровня ЕГЭ по математике (базовый или профильный), форм (формы) ГИА (для лиц, указанных в </a:t>
            </a:r>
            <a:r>
              <a:rPr lang="ru-RU" b="0" i="0" u="sng" dirty="0">
                <a:effectLst/>
                <a:latin typeface="Arial" panose="020B0604020202020204" pitchFamily="34" charset="0"/>
                <a:hlinkClick r:id="rId1"/>
              </a:rPr>
              <a:t>подпункте 2 пункта 7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), языка, на котором планируется сдавать экзамены (в случае, установленном </a:t>
            </a:r>
            <a:r>
              <a:rPr lang="ru-RU" b="0" i="0" u="sng" dirty="0">
                <a:effectLst/>
                <a:latin typeface="Arial" panose="020B0604020202020204" pitchFamily="34" charset="0"/>
                <a:hlinkClick r:id="rId2"/>
              </a:rPr>
              <a:t>пунктом 10 Порядка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), а также сроков участия в экзаменах (далее - заявления об участии в экзаменах) подаются </a:t>
            </a:r>
            <a:r>
              <a:rPr lang="ru-RU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до 1 февраля 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включительно: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126" y="4077072"/>
            <a:ext cx="822774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0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обучающимися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- в образовательные организации, в которых обучающиеся осваивают образовательные программы среднего общего образования;</a:t>
            </a:r>
            <a:b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sz="1600" b="1" i="1" u="sng" dirty="0">
                <a:solidFill>
                  <a:srgbClr val="444444"/>
                </a:solidFill>
                <a:latin typeface="Arial" panose="020B0604020202020204" pitchFamily="34" charset="0"/>
              </a:rPr>
              <a:t>ЗАПОЛНЯЕМ ВМЕСТЕ. БУДЕТ ОРГАНИЗОВАН КЛАССНЫЙ ЧАС С ЗАВУЧЕМ.</a:t>
            </a:r>
            <a:endParaRPr lang="ru-RU" sz="1600" b="1" i="1" u="sng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algn="ctr" fontAlgn="base"/>
            <a:endParaRPr lang="ru-RU" sz="1600" b="1" i="1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sz="1600" b="1" i="1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 ОТСУТСТВИИ В УКАЗАННЫЙ В РАСПИСАНИИ ДЕНЬ </a:t>
            </a:r>
            <a:endParaRPr lang="ru-RU" sz="1600" b="1" i="1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ru-RU" sz="1600" b="1" i="1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ПОДОЙТИ К ЗАВУЧУ ЛИЧНО</a:t>
            </a:r>
            <a:endParaRPr lang="ru-RU" sz="1600" b="1" i="1" u="sng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0298" y="141761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ПОДАЧА ЗАЯВЛЕНИЙ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361158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72F"/>
                </a:solidFill>
                <a:latin typeface="PT Serif" panose="020A0603040505020204" pitchFamily="18" charset="-52"/>
              </a:rPr>
              <a:t>ГИА-11 </a:t>
            </a:r>
            <a:endParaRPr lang="ru-RU" b="1" dirty="0">
              <a:solidFill>
                <a:srgbClr val="22272F"/>
              </a:solidFill>
              <a:latin typeface="PT Serif" panose="020A0603040505020204" pitchFamily="18" charset="-52"/>
            </a:endParaRPr>
          </a:p>
          <a:p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IV. </a:t>
            </a:r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Организация проведения ГИА</a:t>
            </a:r>
            <a:endParaRPr lang="ru-RU" b="1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 rot="10800000">
            <a:off x="10083140" y="247173"/>
            <a:ext cx="5163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64" y="1042220"/>
            <a:ext cx="40611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Экзамены проводятся в досрочный, основной и дополнительный периоды. В каждом из периодов проведения экзаменов предусматриваются резервные сроки.</a:t>
            </a:r>
            <a:endParaRPr lang="ru-RU" sz="1000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326427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ДАТЫ ЭКЗАМЕНОВ</a:t>
            </a:r>
            <a:endParaRPr lang="en-US" sz="2200" b="1" dirty="0">
              <a:solidFill>
                <a:srgbClr val="FF0000"/>
              </a:solidFill>
            </a:endParaRPr>
          </a:p>
          <a:p>
            <a:pPr algn="ctr"/>
            <a:r>
              <a:rPr lang="ru-RU" sz="2200" b="1" u="sng" dirty="0">
                <a:solidFill>
                  <a:srgbClr val="FF0000"/>
                </a:solidFill>
              </a:rPr>
              <a:t>ПРОЕКТ </a:t>
            </a:r>
            <a:endParaRPr lang="ru-RU" sz="2200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5345993"/>
            <a:ext cx="7308812" cy="133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 по всем учебным предметам начинается в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местному времени.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64" y="1769266"/>
            <a:ext cx="8604912" cy="366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</a:rPr>
              <a:t>ОСНОВНОЙ ЭТАП:</a:t>
            </a:r>
            <a:endParaRPr lang="ru-RU" sz="1400" dirty="0">
              <a:latin typeface="Times New Roman" panose="02020603050405020304" pitchFamily="18" charset="0"/>
            </a:endParaRPr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</a:rPr>
              <a:t>1 июня (понедельник) – история, литература, химия;</a:t>
            </a:r>
            <a:endParaRPr lang="ru-RU" sz="1400" dirty="0"/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</a:rPr>
              <a:t>4 июня (четверг) – русский язык;</a:t>
            </a:r>
            <a:endParaRPr lang="ru-RU" sz="1400" dirty="0"/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</a:rPr>
              <a:t>8 июня (понедельник) – ЕГЭ по математике базового уровня, ЕГЭ </a:t>
            </a:r>
            <a:br>
              <a:rPr lang="ru-RU" sz="1400" dirty="0">
                <a:latin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</a:rPr>
              <a:t>по математике профильного уровня;</a:t>
            </a:r>
            <a:endParaRPr lang="ru-RU" sz="1400" dirty="0"/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</a:rPr>
              <a:t>11 июня (четверг) – обществознание, физика;</a:t>
            </a:r>
            <a:endParaRPr lang="ru-RU" sz="1400" dirty="0"/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</a:rPr>
              <a:t>15 июня (понедельник) – биология, география, иностранные языки (английский, испанский, китайский, немецкий, французский) (письменная часть);</a:t>
            </a:r>
            <a:endParaRPr lang="ru-RU" sz="1400" dirty="0"/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</a:rPr>
              <a:t>18 июня (четверг) – иностранные языки (английский, испанский, китайский, немецкий, французский) (устная часть), информатика;</a:t>
            </a:r>
            <a:endParaRPr lang="ru-RU" sz="1400" dirty="0"/>
          </a:p>
          <a:p>
            <a:pPr marL="285750" indent="-28575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</a:rPr>
              <a:t>19 июня (пятница) – иностранные языки (английский, испанский, китайский, немецкий, французский) (устная часть), информатика.</a:t>
            </a:r>
            <a:endParaRPr lang="ru-RU" sz="140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6707" y="1130599"/>
            <a:ext cx="3221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Основной этап. Для других категорий участников ГИА смотрим в Приказе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15734</Words>
  <Application>WPS Presentation</Application>
  <PresentationFormat>Экран (4:3)</PresentationFormat>
  <Paragraphs>318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SimSun</vt:lpstr>
      <vt:lpstr>Wingdings</vt:lpstr>
      <vt:lpstr>Times New Roman</vt:lpstr>
      <vt:lpstr>Calibri</vt:lpstr>
      <vt:lpstr>Calibri</vt:lpstr>
      <vt:lpstr>PT Sans</vt:lpstr>
      <vt:lpstr>Yu Gothic UI</vt:lpstr>
      <vt:lpstr>PT Serif</vt:lpstr>
      <vt:lpstr>Segoe Print</vt:lpstr>
      <vt:lpstr>Futura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г. Набережные Челны</dc:title>
  <dc:creator>Vladimir</dc:creator>
  <cp:lastModifiedBy>Администратор</cp:lastModifiedBy>
  <cp:revision>1277</cp:revision>
  <cp:lastPrinted>2020-09-26T10:10:00Z</cp:lastPrinted>
  <dcterms:created xsi:type="dcterms:W3CDTF">2013-02-06T07:02:00Z</dcterms:created>
  <dcterms:modified xsi:type="dcterms:W3CDTF">2025-10-21T09:52:35Z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C45D5A5887AD46EBAD9E492E896F616A_13</vt:lpwstr>
  </property>
  <property fmtid="{D5CDD505-2E9C-101B-9397-08002B2CF9AE}" pid="3" name="KSOProductBuildVer">
    <vt:lpwstr>1049-12.2.0.23131</vt:lpwstr>
  </property>
</Properties>
</file>